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57" r:id="rId5"/>
    <p:sldId id="266" r:id="rId6"/>
    <p:sldId id="258" r:id="rId7"/>
    <p:sldId id="267" r:id="rId8"/>
    <p:sldId id="262" r:id="rId9"/>
    <p:sldId id="268" r:id="rId10"/>
    <p:sldId id="261" r:id="rId11"/>
    <p:sldId id="263" r:id="rId12"/>
    <p:sldId id="260" r:id="rId13"/>
    <p:sldId id="269" r:id="rId14"/>
    <p:sldId id="276" r:id="rId15"/>
    <p:sldId id="259" r:id="rId16"/>
    <p:sldId id="270" r:id="rId17"/>
    <p:sldId id="279" r:id="rId18"/>
    <p:sldId id="272" r:id="rId19"/>
    <p:sldId id="271" r:id="rId20"/>
    <p:sldId id="277" r:id="rId21"/>
    <p:sldId id="273" r:id="rId22"/>
    <p:sldId id="278" r:id="rId23"/>
    <p:sldId id="275"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9" d="100"/>
          <a:sy n="99" d="100"/>
        </p:scale>
        <p:origin x="1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82031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27640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0826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149605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30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100953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1371503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273131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49114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320694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410853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37054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316842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175118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157506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1E7A25-1001-443A-A6B5-D8E650567096}" type="datetimeFigureOut">
              <a:rPr lang="es-ES" smtClean="0"/>
              <a:pPr/>
              <a:t>24/10/2019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318408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1E7A25-1001-443A-A6B5-D8E650567096}" type="datetimeFigureOut">
              <a:rPr lang="es-ES" smtClean="0"/>
              <a:pPr/>
              <a:t>24/10/2019</a:t>
            </a:fld>
            <a:endParaRPr lang="es-E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71F6504-A286-490D-9966-5CAF797DE035}" type="slidenum">
              <a:rPr lang="es-ES" smtClean="0"/>
              <a:pPr/>
              <a:t>‹Nº›</a:t>
            </a:fld>
            <a:endParaRPr lang="es-ES" dirty="0"/>
          </a:p>
        </p:txBody>
      </p:sp>
    </p:spTree>
    <p:extLst>
      <p:ext uri="{BB962C8B-B14F-4D97-AF65-F5344CB8AC3E}">
        <p14:creationId xmlns:p14="http://schemas.microsoft.com/office/powerpoint/2010/main" val="1841911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3.jpeg"/><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2.pn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7.jpe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7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577" y="2122182"/>
            <a:ext cx="2204184" cy="2349060"/>
          </a:xfrm>
          <a:prstGeom prst="rect">
            <a:avLst/>
          </a:prstGeom>
        </p:spPr>
      </p:pic>
      <p:sp>
        <p:nvSpPr>
          <p:cNvPr id="2" name="CuadroTexto 1"/>
          <p:cNvSpPr txBox="1"/>
          <p:nvPr/>
        </p:nvSpPr>
        <p:spPr>
          <a:xfrm>
            <a:off x="1097280" y="490888"/>
            <a:ext cx="5775158" cy="1200329"/>
          </a:xfrm>
          <a:prstGeom prst="rect">
            <a:avLst/>
          </a:prstGeom>
          <a:noFill/>
        </p:spPr>
        <p:txBody>
          <a:bodyPr wrap="square" rtlCol="0">
            <a:spAutoFit/>
          </a:bodyPr>
          <a:lstStyle/>
          <a:p>
            <a:pPr algn="ctr"/>
            <a:r>
              <a:rPr lang="es-ES" sz="2400" dirty="0" smtClean="0">
                <a:solidFill>
                  <a:srgbClr val="004C00"/>
                </a:solidFill>
              </a:rPr>
              <a:t>ORGANISMO OPERADOR DEL PARQUE DE LA SOLIDARIDAD Y ROBERTO MONTENEGRO </a:t>
            </a:r>
            <a:endParaRPr lang="es-ES" sz="2400" dirty="0">
              <a:solidFill>
                <a:srgbClr val="004C00"/>
              </a:solidFill>
            </a:endParaRPr>
          </a:p>
        </p:txBody>
      </p:sp>
      <p:sp>
        <p:nvSpPr>
          <p:cNvPr id="3" name="CuadroTexto 2"/>
          <p:cNvSpPr txBox="1"/>
          <p:nvPr/>
        </p:nvSpPr>
        <p:spPr>
          <a:xfrm>
            <a:off x="885524" y="5226518"/>
            <a:ext cx="6208294" cy="707886"/>
          </a:xfrm>
          <a:prstGeom prst="rect">
            <a:avLst/>
          </a:prstGeom>
          <a:noFill/>
        </p:spPr>
        <p:txBody>
          <a:bodyPr wrap="square" rtlCol="0">
            <a:spAutoFit/>
          </a:bodyPr>
          <a:lstStyle/>
          <a:p>
            <a:pPr algn="ctr"/>
            <a:r>
              <a:rPr lang="es-ES" sz="2000" dirty="0" smtClean="0">
                <a:solidFill>
                  <a:srgbClr val="004C00"/>
                </a:solidFill>
              </a:rPr>
              <a:t>INFORME DE ACTIVIDADES DICIEMBRE 2018- SEPTIEMBRE 2019</a:t>
            </a:r>
            <a:endParaRPr lang="es-ES" sz="2000" dirty="0">
              <a:solidFill>
                <a:srgbClr val="004C00"/>
              </a:solidFill>
            </a:endParaRPr>
          </a:p>
        </p:txBody>
      </p:sp>
    </p:spTree>
    <p:extLst>
      <p:ext uri="{BB962C8B-B14F-4D97-AF65-F5344CB8AC3E}">
        <p14:creationId xmlns:p14="http://schemas.microsoft.com/office/powerpoint/2010/main" val="618629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368968"/>
            <a:ext cx="6347713" cy="641684"/>
          </a:xfrm>
        </p:spPr>
        <p:txBody>
          <a:bodyPr>
            <a:normAutofit/>
          </a:bodyPr>
          <a:lstStyle/>
          <a:p>
            <a:r>
              <a:rPr lang="es-ES" sz="1600" dirty="0" smtClean="0">
                <a:solidFill>
                  <a:schemeClr val="tx2">
                    <a:lumMod val="50000"/>
                    <a:lumOff val="50000"/>
                  </a:schemeClr>
                </a:solidFill>
              </a:rPr>
              <a:t> 1.5 SERVICIOS EXTERNOS </a:t>
            </a:r>
            <a:endParaRPr lang="es-ES" sz="1600" dirty="0">
              <a:solidFill>
                <a:schemeClr val="tx2">
                  <a:lumMod val="50000"/>
                  <a:lumOff val="50000"/>
                </a:schemeClr>
              </a:solidFill>
            </a:endParaRPr>
          </a:p>
        </p:txBody>
      </p:sp>
      <p:sp>
        <p:nvSpPr>
          <p:cNvPr id="3" name="Marcador de contenido 2"/>
          <p:cNvSpPr>
            <a:spLocks noGrp="1"/>
          </p:cNvSpPr>
          <p:nvPr>
            <p:ph idx="1"/>
          </p:nvPr>
        </p:nvSpPr>
        <p:spPr>
          <a:xfrm>
            <a:off x="609599" y="844130"/>
            <a:ext cx="6347714" cy="1144204"/>
          </a:xfrm>
        </p:spPr>
        <p:txBody>
          <a:bodyPr>
            <a:noAutofit/>
          </a:bodyPr>
          <a:lstStyle/>
          <a:p>
            <a:pPr marL="0" indent="0" algn="just">
              <a:buNone/>
            </a:pPr>
            <a:r>
              <a:rPr lang="es-ES" sz="1400" dirty="0" smtClean="0"/>
              <a:t>Desde el inicio de la actual administración se detectó que nunca se había llevado a cabo el mantenimiento y limpieza adecuado a la segunda sección del Parque de la Solidaridad y derivado al temporal de lluvias nos vimos rebasados en el mantenimiento de todas las áreas verdes y no fue posible realizar con personal del Organismo dicha labor, aunado a la falta de maquinaria suficiente y con la finalidad de mejorar la imagen de esa zona, se optó por contratar un servicio externo como apoyo para realizar actividades de poda de maleza y recolección de la misma. En total se podaron 15 hectáreas y el trabajo fue realizado durante mes y medio consecutivamente. </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0" y="48125"/>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42" y="3023616"/>
            <a:ext cx="3109510" cy="186232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35" y="4962144"/>
            <a:ext cx="3109510" cy="1841839"/>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4056" y="4998720"/>
            <a:ext cx="3109510" cy="1812623"/>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6413" y="2999232"/>
            <a:ext cx="3101851" cy="1940998"/>
          </a:xfrm>
          <a:prstGeom prst="rect">
            <a:avLst/>
          </a:prstGeom>
        </p:spPr>
      </p:pic>
    </p:spTree>
    <p:extLst>
      <p:ext uri="{BB962C8B-B14F-4D97-AF65-F5344CB8AC3E}">
        <p14:creationId xmlns:p14="http://schemas.microsoft.com/office/powerpoint/2010/main" val="67546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215" y="48125"/>
            <a:ext cx="7581500" cy="449179"/>
          </a:xfrm>
        </p:spPr>
        <p:txBody>
          <a:bodyPr>
            <a:noAutofit/>
          </a:bodyPr>
          <a:lstStyle/>
          <a:p>
            <a:pPr algn="ctr"/>
            <a:r>
              <a:rPr lang="es-ES" sz="2000" dirty="0" smtClean="0">
                <a:solidFill>
                  <a:srgbClr val="004C00"/>
                </a:solidFill>
              </a:rPr>
              <a:t> 2.-</a:t>
            </a:r>
            <a:r>
              <a:rPr lang="es-ES" sz="1800" dirty="0" smtClean="0">
                <a:solidFill>
                  <a:srgbClr val="004C00"/>
                </a:solidFill>
              </a:rPr>
              <a:t>HERRAMIENTAS</a:t>
            </a:r>
            <a:r>
              <a:rPr lang="es-ES" sz="2000" dirty="0" smtClean="0">
                <a:solidFill>
                  <a:srgbClr val="004C00"/>
                </a:solidFill>
              </a:rPr>
              <a:t> DE TRABAJO </a:t>
            </a:r>
            <a:endParaRPr lang="es-ES" sz="2000" dirty="0">
              <a:solidFill>
                <a:srgbClr val="004C00"/>
              </a:solidFill>
            </a:endParaRPr>
          </a:p>
        </p:txBody>
      </p:sp>
      <p:sp>
        <p:nvSpPr>
          <p:cNvPr id="3" name="Marcador de contenido 2"/>
          <p:cNvSpPr>
            <a:spLocks noGrp="1"/>
          </p:cNvSpPr>
          <p:nvPr>
            <p:ph idx="1"/>
          </p:nvPr>
        </p:nvSpPr>
        <p:spPr>
          <a:xfrm>
            <a:off x="561146" y="902458"/>
            <a:ext cx="6347714" cy="1428675"/>
          </a:xfrm>
        </p:spPr>
        <p:txBody>
          <a:bodyPr>
            <a:normAutofit/>
          </a:bodyPr>
          <a:lstStyle/>
          <a:p>
            <a:pPr marL="0" indent="0" algn="just">
              <a:buNone/>
            </a:pPr>
            <a:r>
              <a:rPr lang="es-ES" sz="1400" dirty="0" smtClean="0"/>
              <a:t>Debido a la falta de material de trabajo, a lo largo de estos meses hemos adquirido diversas herramientas para poder realizar el mantenimiento en general de los Parques, entre las compras realizadas encontramos 6 desbrozadoras, 2 sopladoras,  2 podadoras, motobomba, cargador de batería, maquina para soldar, así como una gran cantidad de herramientas menores, llaves, taladro, refacciones, entre otros. </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75" y="48125"/>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25" y="2675820"/>
            <a:ext cx="1473248" cy="3071267"/>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893" y="2675821"/>
            <a:ext cx="1473248" cy="3071267"/>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7011" y="2675821"/>
            <a:ext cx="1473248" cy="3071267"/>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017" y="2675821"/>
            <a:ext cx="1473248" cy="3071267"/>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7532" y="2675820"/>
            <a:ext cx="1473248" cy="3071267"/>
          </a:xfrm>
          <a:prstGeom prst="rect">
            <a:avLst/>
          </a:prstGeom>
        </p:spPr>
      </p:pic>
      <p:sp>
        <p:nvSpPr>
          <p:cNvPr id="11" name="CuadroTexto 10"/>
          <p:cNvSpPr txBox="1"/>
          <p:nvPr/>
        </p:nvSpPr>
        <p:spPr>
          <a:xfrm>
            <a:off x="773781" y="583929"/>
            <a:ext cx="2406300" cy="338554"/>
          </a:xfrm>
          <a:prstGeom prst="rect">
            <a:avLst/>
          </a:prstGeom>
          <a:noFill/>
        </p:spPr>
        <p:txBody>
          <a:bodyPr wrap="none" rtlCol="0">
            <a:spAutoFit/>
          </a:bodyPr>
          <a:lstStyle/>
          <a:p>
            <a:r>
              <a:rPr lang="es-ES" sz="1600" dirty="0" smtClean="0">
                <a:solidFill>
                  <a:schemeClr val="tx2">
                    <a:lumMod val="50000"/>
                    <a:lumOff val="50000"/>
                  </a:schemeClr>
                </a:solidFill>
              </a:rPr>
              <a:t>2.1 COMPRA DE EQUIPO </a:t>
            </a:r>
            <a:endParaRPr lang="es-ES" sz="1600" dirty="0">
              <a:solidFill>
                <a:schemeClr val="tx2">
                  <a:lumMod val="50000"/>
                  <a:lumOff val="50000"/>
                </a:schemeClr>
              </a:solidFill>
            </a:endParaRPr>
          </a:p>
        </p:txBody>
      </p:sp>
    </p:spTree>
    <p:extLst>
      <p:ext uri="{BB962C8B-B14F-4D97-AF65-F5344CB8AC3E}">
        <p14:creationId xmlns:p14="http://schemas.microsoft.com/office/powerpoint/2010/main" val="262774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3406" y="325436"/>
            <a:ext cx="6347713" cy="574307"/>
          </a:xfrm>
        </p:spPr>
        <p:txBody>
          <a:bodyPr>
            <a:normAutofit/>
          </a:bodyPr>
          <a:lstStyle/>
          <a:p>
            <a:r>
              <a:rPr lang="es-ES" sz="2800" dirty="0" smtClean="0">
                <a:solidFill>
                  <a:srgbClr val="003300"/>
                </a:solidFill>
              </a:rPr>
              <a:t> </a:t>
            </a:r>
            <a:r>
              <a:rPr lang="es-ES" sz="1600" dirty="0" smtClean="0">
                <a:solidFill>
                  <a:schemeClr val="tx2">
                    <a:lumMod val="50000"/>
                    <a:lumOff val="50000"/>
                  </a:schemeClr>
                </a:solidFill>
              </a:rPr>
              <a:t>2.2 MANTENIMIENTO  DE VEHÍCULOS</a:t>
            </a:r>
            <a:endParaRPr lang="es-ES" sz="2800" dirty="0">
              <a:solidFill>
                <a:schemeClr val="tx2">
                  <a:lumMod val="50000"/>
                  <a:lumOff val="50000"/>
                </a:schemeClr>
              </a:solidFill>
            </a:endParaRPr>
          </a:p>
        </p:txBody>
      </p:sp>
      <p:sp>
        <p:nvSpPr>
          <p:cNvPr id="3" name="Marcador de contenido 2"/>
          <p:cNvSpPr>
            <a:spLocks noGrp="1"/>
          </p:cNvSpPr>
          <p:nvPr>
            <p:ph idx="1"/>
          </p:nvPr>
        </p:nvSpPr>
        <p:spPr>
          <a:xfrm>
            <a:off x="609599" y="899743"/>
            <a:ext cx="6347714" cy="1044560"/>
          </a:xfrm>
        </p:spPr>
        <p:txBody>
          <a:bodyPr>
            <a:noAutofit/>
          </a:bodyPr>
          <a:lstStyle/>
          <a:p>
            <a:pPr marL="0" indent="0" algn="just">
              <a:buNone/>
            </a:pPr>
            <a:r>
              <a:rPr lang="es-ES" sz="1400" dirty="0" smtClean="0"/>
              <a:t>Al inicio de la administración se pudo observar que el tema de los vehículos sería uno de los principales conflictos a los que nos enfrentaríamos, ya que todos los vehículos de trabajo se encontraban en pésimas condiciones, sin funcionar o los que funcionaban presentaban muchas fallas, por tal motivo se  tomó la decisión de reparar aquellos pudieran ser funcionales para la operación y labores de mantenimiento.</a:t>
            </a:r>
          </a:p>
          <a:p>
            <a:pPr marL="0" indent="0">
              <a:buNone/>
            </a:pP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0" y="48125"/>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4595" y="4507139"/>
            <a:ext cx="2815925" cy="2040124"/>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594" y="2443789"/>
            <a:ext cx="2796200" cy="2040125"/>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938" y="4507138"/>
            <a:ext cx="2720165" cy="2040124"/>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938" y="2407214"/>
            <a:ext cx="2720165" cy="2040124"/>
          </a:xfrm>
          <a:prstGeom prst="rect">
            <a:avLst/>
          </a:prstGeom>
        </p:spPr>
      </p:pic>
    </p:spTree>
    <p:extLst>
      <p:ext uri="{BB962C8B-B14F-4D97-AF65-F5344CB8AC3E}">
        <p14:creationId xmlns:p14="http://schemas.microsoft.com/office/powerpoint/2010/main" val="419531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3560" y="262964"/>
            <a:ext cx="6347714" cy="3880773"/>
          </a:xfrm>
        </p:spPr>
        <p:txBody>
          <a:bodyPr>
            <a:normAutofit/>
          </a:bodyPr>
          <a:lstStyle/>
          <a:p>
            <a:pPr marL="0" indent="0" algn="just">
              <a:buNone/>
            </a:pPr>
            <a:r>
              <a:rPr lang="es-ES" sz="1400" dirty="0" smtClean="0"/>
              <a:t>Por otra parte agradecemos la colaboración que nos han otorgado al realizar de una forma permanente el préstamo de vehículos de mantenimiento, ya que con ellos hemos podido llevar a cabo de una mejor forma las actividades diarias. Sin embargo, debido a la demanda del mantenimiento de ambos parques aún nos vemos faltantes de buenos vehículos propios. </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13" y="3969888"/>
            <a:ext cx="3578369" cy="237316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0157" y="1695760"/>
            <a:ext cx="3250546" cy="2135184"/>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13" y="1695760"/>
            <a:ext cx="3590223" cy="212546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0158" y="4143737"/>
            <a:ext cx="3250546" cy="2199312"/>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Tree>
    <p:extLst>
      <p:ext uri="{BB962C8B-B14F-4D97-AF65-F5344CB8AC3E}">
        <p14:creationId xmlns:p14="http://schemas.microsoft.com/office/powerpoint/2010/main" val="201036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
        <p:nvSpPr>
          <p:cNvPr id="7" name="1 Título"/>
          <p:cNvSpPr txBox="1">
            <a:spLocks/>
          </p:cNvSpPr>
          <p:nvPr/>
        </p:nvSpPr>
        <p:spPr>
          <a:xfrm>
            <a:off x="1092961" y="535877"/>
            <a:ext cx="5986272" cy="414528"/>
          </a:xfrm>
          <a:prstGeom prst="rect">
            <a:avLst/>
          </a:prstGeom>
        </p:spPr>
        <p:txBody>
          <a:bodyPr vert="horz" lIns="91440" tIns="45720" rIns="91440" bIns="45720" rtlCol="0" anchor="t">
            <a:normAutofit fontScale="4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solidFill>
                  <a:srgbClr val="003300"/>
                </a:solidFill>
              </a:rPr>
              <a:t>3.-  EVENTOS RECREATIVOS (PARQUES EN MOVIMIENTO)</a:t>
            </a:r>
            <a:r>
              <a:rPr lang="es-ES" sz="2000" dirty="0" smtClean="0">
                <a:solidFill>
                  <a:srgbClr val="003300"/>
                </a:solidFill>
              </a:rPr>
              <a:t/>
            </a:r>
            <a:br>
              <a:rPr lang="es-ES" sz="2000" dirty="0" smtClean="0">
                <a:solidFill>
                  <a:srgbClr val="003300"/>
                </a:solidFill>
              </a:rPr>
            </a:br>
            <a:endParaRPr lang="es-MX" sz="2000" dirty="0"/>
          </a:p>
        </p:txBody>
      </p:sp>
      <p:sp>
        <p:nvSpPr>
          <p:cNvPr id="8" name="2 Marcador de contenido"/>
          <p:cNvSpPr txBox="1">
            <a:spLocks/>
          </p:cNvSpPr>
          <p:nvPr/>
        </p:nvSpPr>
        <p:spPr>
          <a:xfrm>
            <a:off x="731519" y="1270574"/>
            <a:ext cx="6347714" cy="50570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 dirty="0" smtClean="0"/>
              <a:t>Conforme se establece en el Decreto de Creación, el principal objetivo del Organismo es poner en práctica acciones  y realizar programas  que contribuyan al aprovechamiento de espacios e instalaciones, generando la recreación, activación física, sano esparcimiento y convivencia entre los visitantes que asisten los parques Solidaridad y Roberto Montenegro.</a:t>
            </a:r>
          </a:p>
          <a:p>
            <a:pPr algn="just"/>
            <a:r>
              <a:rPr lang="es-ES" dirty="0" smtClean="0"/>
              <a:t>Es por ello que en el transcurso del año, se han realizado una gran cantidad de eventos, mismos que son dirigidos a los usuarios de los Parques de todas las edades y género, cumpliendo así con nuestro objetivo principal. </a:t>
            </a:r>
          </a:p>
          <a:p>
            <a:pPr algn="just"/>
            <a:r>
              <a:rPr lang="es-ES" dirty="0" smtClean="0"/>
              <a:t>Entre los eventos y programas realizados se pueden mencionar los siguientes:</a:t>
            </a:r>
            <a:endParaRPr lang="es-MX" dirty="0"/>
          </a:p>
        </p:txBody>
      </p:sp>
    </p:spTree>
    <p:extLst>
      <p:ext uri="{BB962C8B-B14F-4D97-AF65-F5344CB8AC3E}">
        <p14:creationId xmlns:p14="http://schemas.microsoft.com/office/powerpoint/2010/main" val="1296431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75" y="38500"/>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
        <p:nvSpPr>
          <p:cNvPr id="12" name="CuadroTexto 11"/>
          <p:cNvSpPr txBox="1"/>
          <p:nvPr/>
        </p:nvSpPr>
        <p:spPr>
          <a:xfrm>
            <a:off x="773781" y="403192"/>
            <a:ext cx="2714461" cy="369332"/>
          </a:xfrm>
          <a:prstGeom prst="rect">
            <a:avLst/>
          </a:prstGeom>
          <a:noFill/>
        </p:spPr>
        <p:txBody>
          <a:bodyPr wrap="none" rtlCol="0">
            <a:spAutoFit/>
          </a:bodyPr>
          <a:lstStyle/>
          <a:p>
            <a:r>
              <a:rPr lang="es-ES" dirty="0" smtClean="0">
                <a:solidFill>
                  <a:schemeClr val="tx2">
                    <a:lumMod val="50000"/>
                    <a:lumOff val="50000"/>
                  </a:schemeClr>
                </a:solidFill>
              </a:rPr>
              <a:t>  3.1 </a:t>
            </a:r>
            <a:r>
              <a:rPr lang="es-ES" sz="1600" dirty="0" smtClean="0">
                <a:solidFill>
                  <a:schemeClr val="tx2">
                    <a:lumMod val="50000"/>
                    <a:lumOff val="50000"/>
                  </a:schemeClr>
                </a:solidFill>
              </a:rPr>
              <a:t>ESCUELA DE FUTBOL </a:t>
            </a:r>
            <a:r>
              <a:rPr lang="es-ES" dirty="0" smtClean="0">
                <a:solidFill>
                  <a:schemeClr val="tx2">
                    <a:lumMod val="50000"/>
                    <a:lumOff val="50000"/>
                  </a:schemeClr>
                </a:solidFill>
              </a:rPr>
              <a:t> </a:t>
            </a:r>
            <a:endParaRPr lang="es-ES" dirty="0">
              <a:solidFill>
                <a:schemeClr val="tx2">
                  <a:lumMod val="50000"/>
                  <a:lumOff val="50000"/>
                </a:schemeClr>
              </a:solidFill>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755" y="2220774"/>
            <a:ext cx="1635271" cy="2180361"/>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159" y="2220774"/>
            <a:ext cx="2907148" cy="1883898"/>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5547" y="4709652"/>
            <a:ext cx="3122492" cy="1883898"/>
          </a:xfrm>
          <a:prstGeom prst="rect">
            <a:avLst/>
          </a:prstGeom>
        </p:spPr>
      </p:pic>
      <p:sp>
        <p:nvSpPr>
          <p:cNvPr id="11" name="CuadroTexto 10"/>
          <p:cNvSpPr txBox="1"/>
          <p:nvPr/>
        </p:nvSpPr>
        <p:spPr>
          <a:xfrm>
            <a:off x="806576" y="832367"/>
            <a:ext cx="6181463" cy="1169551"/>
          </a:xfrm>
          <a:prstGeom prst="rect">
            <a:avLst/>
          </a:prstGeom>
          <a:noFill/>
        </p:spPr>
        <p:txBody>
          <a:bodyPr wrap="square" rtlCol="0">
            <a:spAutoFit/>
          </a:bodyPr>
          <a:lstStyle/>
          <a:p>
            <a:pPr algn="just"/>
            <a:r>
              <a:rPr lang="es-ES" sz="1400" dirty="0" smtClean="0">
                <a:solidFill>
                  <a:schemeClr val="tx1">
                    <a:lumMod val="65000"/>
                    <a:lumOff val="35000"/>
                  </a:schemeClr>
                </a:solidFill>
              </a:rPr>
              <a:t>Desde el año 1996 se creo la Academia de Futbol en el Parque Solidaridad escuela que fue creada para fomentar los valores por medio de la practica del deporte, en la actualidad contamos con 192 niños inscritos desde los 5 a los 17 años, logrando mantener actividades continuas durante toda la semana. </a:t>
            </a:r>
            <a:endParaRPr lang="es-ES" sz="1400" dirty="0">
              <a:solidFill>
                <a:schemeClr val="tx1">
                  <a:lumMod val="65000"/>
                  <a:lumOff val="35000"/>
                </a:schemeClr>
              </a:solidFill>
            </a:endParaRPr>
          </a:p>
        </p:txBody>
      </p:sp>
      <p:pic>
        <p:nvPicPr>
          <p:cNvPr id="17" name="Imagen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2755" y="4323528"/>
            <a:ext cx="1753603" cy="2338137"/>
          </a:xfrm>
          <a:prstGeom prst="rect">
            <a:avLst/>
          </a:prstGeom>
        </p:spPr>
      </p:pic>
    </p:spTree>
    <p:extLst>
      <p:ext uri="{BB962C8B-B14F-4D97-AF65-F5344CB8AC3E}">
        <p14:creationId xmlns:p14="http://schemas.microsoft.com/office/powerpoint/2010/main" val="140515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0980" y="239299"/>
            <a:ext cx="6347713" cy="1320800"/>
          </a:xfrm>
        </p:spPr>
        <p:txBody>
          <a:bodyPr>
            <a:normAutofit/>
          </a:bodyPr>
          <a:lstStyle/>
          <a:p>
            <a:r>
              <a:rPr lang="es-ES" sz="1600" dirty="0" smtClean="0">
                <a:solidFill>
                  <a:schemeClr val="tx2">
                    <a:lumMod val="50000"/>
                    <a:lumOff val="50000"/>
                  </a:schemeClr>
                </a:solidFill>
              </a:rPr>
              <a:t>3.2 LIGA PREMIER </a:t>
            </a:r>
            <a:endParaRPr lang="es-ES" sz="1600" dirty="0">
              <a:solidFill>
                <a:schemeClr val="tx2">
                  <a:lumMod val="50000"/>
                  <a:lumOff val="50000"/>
                </a:schemeClr>
              </a:solidFill>
            </a:endParaRPr>
          </a:p>
        </p:txBody>
      </p:sp>
      <p:sp>
        <p:nvSpPr>
          <p:cNvPr id="3" name="Marcador de contenido 2"/>
          <p:cNvSpPr>
            <a:spLocks noGrp="1"/>
          </p:cNvSpPr>
          <p:nvPr>
            <p:ph idx="1"/>
          </p:nvPr>
        </p:nvSpPr>
        <p:spPr>
          <a:xfrm>
            <a:off x="885213" y="563928"/>
            <a:ext cx="6347714" cy="996171"/>
          </a:xfrm>
        </p:spPr>
        <p:txBody>
          <a:bodyPr>
            <a:normAutofit/>
          </a:bodyPr>
          <a:lstStyle/>
          <a:p>
            <a:pPr marL="0" indent="0" algn="just">
              <a:buNone/>
            </a:pPr>
            <a:r>
              <a:rPr lang="es-ES" sz="1400" dirty="0" smtClean="0"/>
              <a:t>Con la participación de 40 equipos inscritos, se ha llevado a cabo con éxito la Liga Premier, dirigida a las categorías más grandes, logrando tener una integración entre las familias que año con año confían en los eventos del Parque. </a:t>
            </a:r>
            <a:endParaRPr lang="es-ES" sz="1400"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0179" y="1774763"/>
            <a:ext cx="1683202" cy="221690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451" y="4418597"/>
            <a:ext cx="4340356" cy="1791587"/>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51" y="1777523"/>
            <a:ext cx="2952193" cy="2214145"/>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Tree>
    <p:extLst>
      <p:ext uri="{BB962C8B-B14F-4D97-AF65-F5344CB8AC3E}">
        <p14:creationId xmlns:p14="http://schemas.microsoft.com/office/powerpoint/2010/main" val="202784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16" y="59301"/>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7297" y="6191731"/>
            <a:ext cx="643386" cy="606967"/>
          </a:xfrm>
          <a:prstGeom prst="rect">
            <a:avLst/>
          </a:prstGeom>
        </p:spPr>
      </p:pic>
      <p:sp>
        <p:nvSpPr>
          <p:cNvPr id="6" name="Título 1"/>
          <p:cNvSpPr txBox="1">
            <a:spLocks/>
          </p:cNvSpPr>
          <p:nvPr/>
        </p:nvSpPr>
        <p:spPr>
          <a:xfrm>
            <a:off x="830980" y="354802"/>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dirty="0" smtClean="0">
                <a:solidFill>
                  <a:schemeClr val="tx2">
                    <a:lumMod val="50000"/>
                    <a:lumOff val="50000"/>
                  </a:schemeClr>
                </a:solidFill>
              </a:rPr>
              <a:t>3.3 LIGA INFANTIL  </a:t>
            </a:r>
            <a:endParaRPr lang="es-ES" sz="1600" dirty="0">
              <a:solidFill>
                <a:schemeClr val="tx2">
                  <a:lumMod val="50000"/>
                  <a:lumOff val="50000"/>
                </a:schemeClr>
              </a:solidFill>
            </a:endParaRPr>
          </a:p>
        </p:txBody>
      </p:sp>
      <p:sp>
        <p:nvSpPr>
          <p:cNvPr id="8" name="CuadroTexto 7"/>
          <p:cNvSpPr txBox="1"/>
          <p:nvPr/>
        </p:nvSpPr>
        <p:spPr>
          <a:xfrm>
            <a:off x="667351" y="966042"/>
            <a:ext cx="6347714" cy="738664"/>
          </a:xfrm>
          <a:prstGeom prst="rect">
            <a:avLst/>
          </a:prstGeom>
          <a:noFill/>
        </p:spPr>
        <p:txBody>
          <a:bodyPr wrap="square" rtlCol="0">
            <a:spAutoFit/>
          </a:bodyPr>
          <a:lstStyle/>
          <a:p>
            <a:pPr algn="just"/>
            <a:r>
              <a:rPr lang="es-ES" sz="1400" dirty="0" smtClean="0">
                <a:solidFill>
                  <a:schemeClr val="tx1">
                    <a:lumMod val="75000"/>
                    <a:lumOff val="25000"/>
                  </a:schemeClr>
                </a:solidFill>
              </a:rPr>
              <a:t>Evento esperado cada año por los pequeños que integran la escuela de futbol pues gracias a la liga se demuestra todo lo aprendido, en la participación de este año logramos tener </a:t>
            </a:r>
            <a:r>
              <a:rPr lang="es-ES" sz="1400" dirty="0" smtClean="0">
                <a:solidFill>
                  <a:schemeClr val="tx1">
                    <a:lumMod val="75000"/>
                    <a:lumOff val="25000"/>
                  </a:schemeClr>
                </a:solidFill>
              </a:rPr>
              <a:t>12 </a:t>
            </a:r>
            <a:r>
              <a:rPr lang="es-ES" sz="1400" dirty="0" smtClean="0">
                <a:solidFill>
                  <a:schemeClr val="tx1">
                    <a:lumMod val="75000"/>
                    <a:lumOff val="25000"/>
                  </a:schemeClr>
                </a:solidFill>
              </a:rPr>
              <a:t>equipos inscritos. </a:t>
            </a:r>
            <a:endParaRPr lang="es-ES" sz="1400" dirty="0">
              <a:solidFill>
                <a:schemeClr val="tx1">
                  <a:lumMod val="75000"/>
                  <a:lumOff val="25000"/>
                </a:schemeClr>
              </a:solidFill>
            </a:endParaRP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1207" y="4368245"/>
            <a:ext cx="3148839" cy="2361629"/>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992" y="3849156"/>
            <a:ext cx="3148839" cy="2361629"/>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1208" y="1939536"/>
            <a:ext cx="3148839" cy="2361629"/>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993" y="1915900"/>
            <a:ext cx="3148839" cy="1771222"/>
          </a:xfrm>
          <a:prstGeom prst="rect">
            <a:avLst/>
          </a:prstGeom>
        </p:spPr>
      </p:pic>
    </p:spTree>
    <p:extLst>
      <p:ext uri="{BB962C8B-B14F-4D97-AF65-F5344CB8AC3E}">
        <p14:creationId xmlns:p14="http://schemas.microsoft.com/office/powerpoint/2010/main" val="201988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7606" y="186088"/>
            <a:ext cx="6347713" cy="352927"/>
          </a:xfrm>
        </p:spPr>
        <p:txBody>
          <a:bodyPr>
            <a:normAutofit/>
          </a:bodyPr>
          <a:lstStyle/>
          <a:p>
            <a:r>
              <a:rPr lang="es-ES" sz="1600" dirty="0" smtClean="0">
                <a:solidFill>
                  <a:schemeClr val="tx2">
                    <a:lumMod val="50000"/>
                    <a:lumOff val="50000"/>
                  </a:schemeClr>
                </a:solidFill>
              </a:rPr>
              <a:t>3.4 CELEBRACIÓN DIA DEL NIÑO </a:t>
            </a:r>
            <a:endParaRPr lang="es-ES" sz="1600" dirty="0">
              <a:solidFill>
                <a:schemeClr val="tx2">
                  <a:lumMod val="50000"/>
                  <a:lumOff val="50000"/>
                </a:schemeClr>
              </a:solidFill>
            </a:endParaRPr>
          </a:p>
        </p:txBody>
      </p:sp>
      <p:sp>
        <p:nvSpPr>
          <p:cNvPr id="3" name="Marcador de contenido 2"/>
          <p:cNvSpPr>
            <a:spLocks noGrp="1"/>
          </p:cNvSpPr>
          <p:nvPr>
            <p:ph idx="1"/>
          </p:nvPr>
        </p:nvSpPr>
        <p:spPr>
          <a:xfrm>
            <a:off x="753976" y="630174"/>
            <a:ext cx="6347714" cy="996496"/>
          </a:xfrm>
        </p:spPr>
        <p:txBody>
          <a:bodyPr>
            <a:normAutofit/>
          </a:bodyPr>
          <a:lstStyle/>
          <a:p>
            <a:pPr marL="0" indent="0" algn="just">
              <a:buNone/>
            </a:pPr>
            <a:r>
              <a:rPr lang="es-ES" sz="1400" dirty="0" smtClean="0"/>
              <a:t>Para el Organismo no hay nada mas importante que la felicidad de los usuarios, en esta ocasión se festejo a los pequeños, se convivio de una forma sana y divertida con ello logramos la integración familiar y muchas sonrisas, por medio de juegos, premios y entretenimiento. </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890" y="4267838"/>
            <a:ext cx="3001355" cy="2241753"/>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064" y="1717829"/>
            <a:ext cx="3001355" cy="224175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60" y="1717829"/>
            <a:ext cx="3001355" cy="2241753"/>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Tree>
    <p:extLst>
      <p:ext uri="{BB962C8B-B14F-4D97-AF65-F5344CB8AC3E}">
        <p14:creationId xmlns:p14="http://schemas.microsoft.com/office/powerpoint/2010/main" val="339624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5497" y="239299"/>
            <a:ext cx="6347713" cy="409630"/>
          </a:xfrm>
        </p:spPr>
        <p:txBody>
          <a:bodyPr>
            <a:normAutofit/>
          </a:bodyPr>
          <a:lstStyle/>
          <a:p>
            <a:r>
              <a:rPr lang="es-ES" sz="1600" dirty="0" smtClean="0">
                <a:solidFill>
                  <a:schemeClr val="tx2">
                    <a:lumMod val="50000"/>
                    <a:lumOff val="50000"/>
                  </a:schemeClr>
                </a:solidFill>
              </a:rPr>
              <a:t>3.5 CURSOS DE VERANO </a:t>
            </a:r>
            <a:endParaRPr lang="es-ES" sz="1600" dirty="0">
              <a:solidFill>
                <a:schemeClr val="tx2">
                  <a:lumMod val="50000"/>
                  <a:lumOff val="50000"/>
                </a:schemeClr>
              </a:solidFill>
            </a:endParaRPr>
          </a:p>
        </p:txBody>
      </p:sp>
      <p:sp>
        <p:nvSpPr>
          <p:cNvPr id="3" name="Marcador de contenido 2"/>
          <p:cNvSpPr>
            <a:spLocks noGrp="1"/>
          </p:cNvSpPr>
          <p:nvPr>
            <p:ph idx="1"/>
          </p:nvPr>
        </p:nvSpPr>
        <p:spPr>
          <a:xfrm>
            <a:off x="759050" y="561413"/>
            <a:ext cx="6347714" cy="1631181"/>
          </a:xfrm>
        </p:spPr>
        <p:txBody>
          <a:bodyPr>
            <a:normAutofit/>
          </a:bodyPr>
          <a:lstStyle/>
          <a:p>
            <a:pPr marL="0" indent="0" algn="just">
              <a:buNone/>
            </a:pPr>
            <a:r>
              <a:rPr lang="es-ES" sz="1400" dirty="0" smtClean="0"/>
              <a:t>Evento esperado como cada año  por niños de la zona, este no fue la excepción,  logramos un total de 85 niños inscritos entre los 5 y 17 años, mismos que participaron en actividades tanto deportivas, recreativas y culturales, el objetivo principal es fomentar el deporte y la convivencia sana, es importante mencionar que fue este evento representó un gran reto debido a que los últimos años había  tenido un gran déficit en su organización a falta de presupuesto. </a:t>
            </a:r>
            <a:endParaRPr lang="es-ES" sz="14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347" y="4430138"/>
            <a:ext cx="3166405" cy="235412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313" y="2204183"/>
            <a:ext cx="2942483" cy="220686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313" y="4430138"/>
            <a:ext cx="2946161" cy="235412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347" y="2192594"/>
            <a:ext cx="3166405" cy="2218452"/>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Tree>
    <p:extLst>
      <p:ext uri="{BB962C8B-B14F-4D97-AF65-F5344CB8AC3E}">
        <p14:creationId xmlns:p14="http://schemas.microsoft.com/office/powerpoint/2010/main" val="103627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599" y="529391"/>
            <a:ext cx="6347714" cy="5829607"/>
          </a:xfrm>
        </p:spPr>
        <p:txBody>
          <a:bodyPr/>
          <a:lstStyle/>
          <a:p>
            <a:r>
              <a:rPr lang="es-ES" dirty="0" smtClean="0">
                <a:solidFill>
                  <a:srgbClr val="004C00"/>
                </a:solidFill>
              </a:rPr>
              <a:t>INDICE </a:t>
            </a:r>
          </a:p>
          <a:p>
            <a:pPr marL="0" indent="0">
              <a:buNone/>
            </a:pPr>
            <a:r>
              <a:rPr lang="es-ES" sz="1200" b="1" dirty="0" smtClean="0"/>
              <a:t>PRÓLOGO </a:t>
            </a:r>
          </a:p>
          <a:p>
            <a:pPr marL="0" indent="0">
              <a:buNone/>
            </a:pPr>
            <a:r>
              <a:rPr lang="es-ES" sz="1200" b="1" dirty="0" smtClean="0"/>
              <a:t>1.- MANTENIMIENTO Y CONSERVACION DEL PARQUE </a:t>
            </a:r>
          </a:p>
          <a:p>
            <a:pPr marL="0" indent="0">
              <a:spcBef>
                <a:spcPts val="0"/>
              </a:spcBef>
              <a:buNone/>
            </a:pPr>
            <a:r>
              <a:rPr lang="es-ES" sz="1200" dirty="0"/>
              <a:t> </a:t>
            </a:r>
            <a:r>
              <a:rPr lang="es-ES" sz="1200" dirty="0" smtClean="0"/>
              <a:t> 1.1-Mantenimeinto de áreas verdes. </a:t>
            </a:r>
          </a:p>
          <a:p>
            <a:pPr marL="0" indent="0">
              <a:spcBef>
                <a:spcPts val="0"/>
              </a:spcBef>
              <a:buNone/>
            </a:pPr>
            <a:r>
              <a:rPr lang="es-ES" sz="1200" dirty="0"/>
              <a:t> </a:t>
            </a:r>
            <a:r>
              <a:rPr lang="es-ES" sz="1200" dirty="0" smtClean="0"/>
              <a:t> 1.2-Mantenimiento de instalaciones</a:t>
            </a:r>
          </a:p>
          <a:p>
            <a:pPr marL="0" indent="0">
              <a:spcBef>
                <a:spcPts val="0"/>
              </a:spcBef>
              <a:buNone/>
            </a:pPr>
            <a:r>
              <a:rPr lang="es-ES" sz="1200" dirty="0"/>
              <a:t> </a:t>
            </a:r>
            <a:r>
              <a:rPr lang="es-ES" sz="1200" dirty="0" smtClean="0"/>
              <a:t> 1.3-Mantenimimiento a campos de futbol.</a:t>
            </a:r>
          </a:p>
          <a:p>
            <a:pPr marL="0" indent="0">
              <a:spcBef>
                <a:spcPts val="0"/>
              </a:spcBef>
              <a:buNone/>
            </a:pPr>
            <a:r>
              <a:rPr lang="es-ES" sz="1200" dirty="0"/>
              <a:t> </a:t>
            </a:r>
            <a:r>
              <a:rPr lang="es-ES" sz="1200" dirty="0" smtClean="0"/>
              <a:t> 1.4-Desazolve del Arroyo Osorio.</a:t>
            </a:r>
          </a:p>
          <a:p>
            <a:pPr marL="0" indent="0">
              <a:spcBef>
                <a:spcPts val="0"/>
              </a:spcBef>
              <a:buNone/>
            </a:pPr>
            <a:r>
              <a:rPr lang="es-ES" sz="1200" dirty="0"/>
              <a:t> </a:t>
            </a:r>
            <a:r>
              <a:rPr lang="es-ES" sz="1200" dirty="0" smtClean="0"/>
              <a:t> 1.5-Servicios externos.</a:t>
            </a:r>
          </a:p>
          <a:p>
            <a:pPr marL="0" indent="0">
              <a:spcBef>
                <a:spcPts val="0"/>
              </a:spcBef>
              <a:buNone/>
            </a:pPr>
            <a:endParaRPr lang="es-ES" sz="1200" dirty="0"/>
          </a:p>
          <a:p>
            <a:pPr marL="0" indent="0">
              <a:spcBef>
                <a:spcPts val="0"/>
              </a:spcBef>
              <a:buNone/>
            </a:pPr>
            <a:r>
              <a:rPr lang="es-ES" sz="1200" b="1" dirty="0" smtClean="0"/>
              <a:t>2.-HERRAMIENTAS DE TRABAJO</a:t>
            </a:r>
          </a:p>
          <a:p>
            <a:pPr marL="0" indent="0">
              <a:spcBef>
                <a:spcPts val="0"/>
              </a:spcBef>
              <a:buNone/>
            </a:pPr>
            <a:r>
              <a:rPr lang="es-ES" sz="1200" dirty="0" smtClean="0"/>
              <a:t>  2.1-Compra de equipo.</a:t>
            </a:r>
          </a:p>
          <a:p>
            <a:pPr marL="0" indent="0">
              <a:spcBef>
                <a:spcPts val="0"/>
              </a:spcBef>
              <a:buNone/>
            </a:pPr>
            <a:r>
              <a:rPr lang="es-ES" sz="1200" dirty="0"/>
              <a:t> </a:t>
            </a:r>
            <a:r>
              <a:rPr lang="es-ES" sz="1200" dirty="0" smtClean="0"/>
              <a:t> 2.2-Mantenimiento de vehículos.</a:t>
            </a:r>
          </a:p>
          <a:p>
            <a:pPr marL="0" indent="0">
              <a:spcBef>
                <a:spcPts val="0"/>
              </a:spcBef>
              <a:buNone/>
            </a:pPr>
            <a:r>
              <a:rPr lang="es-ES" sz="1200" dirty="0"/>
              <a:t> </a:t>
            </a:r>
            <a:r>
              <a:rPr lang="es-ES" sz="1200" dirty="0" smtClean="0"/>
              <a:t> 2.3-Prestamo de vehículos. </a:t>
            </a:r>
            <a:endParaRPr lang="es-ES" sz="1200" b="1" dirty="0" smtClean="0"/>
          </a:p>
          <a:p>
            <a:pPr marL="0" indent="0">
              <a:spcBef>
                <a:spcPts val="0"/>
              </a:spcBef>
              <a:buNone/>
            </a:pPr>
            <a:endParaRPr lang="es-ES" sz="1200" dirty="0" smtClean="0"/>
          </a:p>
          <a:p>
            <a:pPr marL="0" indent="0">
              <a:spcBef>
                <a:spcPts val="0"/>
              </a:spcBef>
              <a:buNone/>
            </a:pPr>
            <a:r>
              <a:rPr lang="es-ES" sz="1200" b="1" dirty="0"/>
              <a:t>3</a:t>
            </a:r>
            <a:r>
              <a:rPr lang="es-ES" sz="1200" b="1" dirty="0" smtClean="0"/>
              <a:t>.- RECREATIVOS “PARQUES  EN MOVIMIENTO”</a:t>
            </a:r>
          </a:p>
          <a:p>
            <a:pPr marL="0" indent="0">
              <a:spcBef>
                <a:spcPts val="0"/>
              </a:spcBef>
              <a:buNone/>
            </a:pPr>
            <a:r>
              <a:rPr lang="es-ES" sz="1200" dirty="0" smtClean="0"/>
              <a:t>  3.1 Escuela de futbol </a:t>
            </a:r>
          </a:p>
          <a:p>
            <a:pPr marL="0" indent="0">
              <a:spcBef>
                <a:spcPts val="0"/>
              </a:spcBef>
              <a:buNone/>
            </a:pPr>
            <a:r>
              <a:rPr lang="es-ES" sz="1200" dirty="0" smtClean="0"/>
              <a:t>  3.2-Liga </a:t>
            </a:r>
            <a:r>
              <a:rPr lang="es-ES" sz="1200" dirty="0"/>
              <a:t>Premier</a:t>
            </a:r>
            <a:r>
              <a:rPr lang="es-ES" sz="1200" dirty="0" smtClean="0"/>
              <a:t>.</a:t>
            </a:r>
          </a:p>
          <a:p>
            <a:pPr marL="0" indent="0">
              <a:spcBef>
                <a:spcPts val="0"/>
              </a:spcBef>
              <a:buNone/>
            </a:pPr>
            <a:r>
              <a:rPr lang="es-ES" sz="1200" dirty="0"/>
              <a:t> </a:t>
            </a:r>
            <a:r>
              <a:rPr lang="es-ES" sz="1200" dirty="0" smtClean="0"/>
              <a:t> 3.3 Liga infantil</a:t>
            </a:r>
            <a:endParaRPr lang="es-ES" sz="1200" dirty="0"/>
          </a:p>
          <a:p>
            <a:pPr marL="0" indent="0">
              <a:spcBef>
                <a:spcPts val="0"/>
              </a:spcBef>
              <a:buNone/>
            </a:pPr>
            <a:r>
              <a:rPr lang="es-ES" sz="1200" dirty="0" smtClean="0"/>
              <a:t>  3.4-Celebracion </a:t>
            </a:r>
            <a:r>
              <a:rPr lang="es-ES" sz="1200" dirty="0"/>
              <a:t>día del niño.</a:t>
            </a:r>
          </a:p>
          <a:p>
            <a:pPr marL="0" indent="0">
              <a:spcBef>
                <a:spcPts val="0"/>
              </a:spcBef>
              <a:buNone/>
            </a:pPr>
            <a:r>
              <a:rPr lang="es-ES" sz="1200" dirty="0"/>
              <a:t> </a:t>
            </a:r>
            <a:r>
              <a:rPr lang="es-ES" sz="1200" dirty="0" smtClean="0"/>
              <a:t> 3.5-Cursos </a:t>
            </a:r>
            <a:r>
              <a:rPr lang="es-ES" sz="1200" dirty="0"/>
              <a:t>de Verano.</a:t>
            </a:r>
          </a:p>
          <a:p>
            <a:pPr marL="0" indent="0">
              <a:spcBef>
                <a:spcPts val="0"/>
              </a:spcBef>
              <a:buNone/>
            </a:pPr>
            <a:r>
              <a:rPr lang="es-ES" sz="1200" dirty="0" smtClean="0"/>
              <a:t>  3.6-Copa Solidaridad.</a:t>
            </a:r>
          </a:p>
          <a:p>
            <a:pPr marL="0" indent="0">
              <a:spcBef>
                <a:spcPts val="0"/>
              </a:spcBef>
              <a:buNone/>
            </a:pPr>
            <a:r>
              <a:rPr lang="es-ES" sz="1200" dirty="0" smtClean="0"/>
              <a:t>  3.7-Reforestacion</a:t>
            </a:r>
            <a:r>
              <a:rPr lang="es-ES" sz="1200" dirty="0"/>
              <a:t>.</a:t>
            </a:r>
          </a:p>
          <a:p>
            <a:pPr marL="0" indent="0">
              <a:spcBef>
                <a:spcPts val="0"/>
              </a:spcBef>
              <a:buNone/>
            </a:pPr>
            <a:r>
              <a:rPr lang="es-ES" sz="1200" dirty="0" smtClean="0"/>
              <a:t>  3.8 Carreras </a:t>
            </a:r>
          </a:p>
          <a:p>
            <a:pPr marL="0" indent="0">
              <a:spcBef>
                <a:spcPts val="0"/>
              </a:spcBef>
              <a:buNone/>
            </a:pPr>
            <a:endParaRPr lang="es-ES" sz="1200" dirty="0" smtClean="0"/>
          </a:p>
          <a:p>
            <a:pPr marL="0" indent="0">
              <a:spcBef>
                <a:spcPts val="0"/>
              </a:spcBef>
              <a:buNone/>
            </a:pPr>
            <a:r>
              <a:rPr lang="es-ES" sz="1200" dirty="0" smtClean="0"/>
              <a:t>  </a:t>
            </a:r>
            <a:endParaRPr lang="es-ES" sz="1200" b="1"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5" y="57750"/>
            <a:ext cx="744906" cy="793867"/>
          </a:xfrm>
          <a:prstGeom prst="rect">
            <a:avLst/>
          </a:prstGeom>
        </p:spPr>
      </p:pic>
    </p:spTree>
    <p:extLst>
      <p:ext uri="{BB962C8B-B14F-4D97-AF65-F5344CB8AC3E}">
        <p14:creationId xmlns:p14="http://schemas.microsoft.com/office/powerpoint/2010/main" val="38667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242" y="2054963"/>
            <a:ext cx="1161760" cy="1966666"/>
          </a:xfrm>
          <a:prstGeom prst="rect">
            <a:avLst/>
          </a:prstGeom>
        </p:spPr>
      </p:pic>
      <p:sp>
        <p:nvSpPr>
          <p:cNvPr id="5" name="CuadroTexto 4"/>
          <p:cNvSpPr txBox="1"/>
          <p:nvPr/>
        </p:nvSpPr>
        <p:spPr>
          <a:xfrm>
            <a:off x="1058778" y="312959"/>
            <a:ext cx="2377061" cy="369332"/>
          </a:xfrm>
          <a:prstGeom prst="rect">
            <a:avLst/>
          </a:prstGeom>
          <a:noFill/>
        </p:spPr>
        <p:txBody>
          <a:bodyPr wrap="none" rtlCol="0">
            <a:spAutoFit/>
          </a:bodyPr>
          <a:lstStyle/>
          <a:p>
            <a:r>
              <a:rPr lang="es-ES" dirty="0" smtClean="0">
                <a:solidFill>
                  <a:schemeClr val="tx2">
                    <a:lumMod val="50000"/>
                    <a:lumOff val="50000"/>
                  </a:schemeClr>
                </a:solidFill>
              </a:rPr>
              <a:t>3.6 </a:t>
            </a:r>
            <a:r>
              <a:rPr lang="es-ES" sz="1600" dirty="0" smtClean="0">
                <a:solidFill>
                  <a:schemeClr val="tx2">
                    <a:lumMod val="50000"/>
                    <a:lumOff val="50000"/>
                  </a:schemeClr>
                </a:solidFill>
              </a:rPr>
              <a:t>COPA SOLIDARIDAD</a:t>
            </a:r>
            <a:r>
              <a:rPr lang="es-ES" dirty="0" smtClean="0">
                <a:solidFill>
                  <a:schemeClr val="tx2">
                    <a:lumMod val="50000"/>
                    <a:lumOff val="50000"/>
                  </a:schemeClr>
                </a:solidFill>
              </a:rPr>
              <a:t> </a:t>
            </a:r>
            <a:endParaRPr lang="es-ES" dirty="0">
              <a:solidFill>
                <a:schemeClr val="tx2">
                  <a:lumMod val="50000"/>
                  <a:lumOff val="50000"/>
                </a:schemeClr>
              </a:solidFill>
            </a:endParaRPr>
          </a:p>
        </p:txBody>
      </p:sp>
      <p:sp>
        <p:nvSpPr>
          <p:cNvPr id="6" name="CuadroTexto 5"/>
          <p:cNvSpPr txBox="1"/>
          <p:nvPr/>
        </p:nvSpPr>
        <p:spPr>
          <a:xfrm>
            <a:off x="857602" y="881133"/>
            <a:ext cx="6322844" cy="954107"/>
          </a:xfrm>
          <a:prstGeom prst="rect">
            <a:avLst/>
          </a:prstGeom>
          <a:noFill/>
        </p:spPr>
        <p:txBody>
          <a:bodyPr wrap="square" rtlCol="0">
            <a:spAutoFit/>
          </a:bodyPr>
          <a:lstStyle/>
          <a:p>
            <a:pPr algn="just"/>
            <a:r>
              <a:rPr lang="es-ES" sz="1400" dirty="0" smtClean="0">
                <a:solidFill>
                  <a:schemeClr val="tx1">
                    <a:lumMod val="75000"/>
                    <a:lumOff val="25000"/>
                  </a:schemeClr>
                </a:solidFill>
              </a:rPr>
              <a:t>Como cada año, se llevo a cabo la Copa Solidaridad, con la presencia de 40 equipos   inscritos durante 3 semanas los campos de futbol estuvieron activados continuamente, saliendo premiados chichos y grandes y cumpliendo con las expectativas de cada integrante.</a:t>
            </a:r>
            <a:endParaRPr lang="es-ES" sz="1400" dirty="0">
              <a:solidFill>
                <a:schemeClr val="tx1">
                  <a:lumMod val="75000"/>
                  <a:lumOff val="25000"/>
                </a:schemeClr>
              </a:solidFill>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0106" y="4172457"/>
            <a:ext cx="3048125" cy="2286094"/>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450" y="4172458"/>
            <a:ext cx="2715345" cy="2286094"/>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105" y="2036269"/>
            <a:ext cx="3048125" cy="2004055"/>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Tree>
    <p:extLst>
      <p:ext uri="{BB962C8B-B14F-4D97-AF65-F5344CB8AC3E}">
        <p14:creationId xmlns:p14="http://schemas.microsoft.com/office/powerpoint/2010/main" val="2490394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7232" y="263090"/>
            <a:ext cx="6347713" cy="381803"/>
          </a:xfrm>
        </p:spPr>
        <p:txBody>
          <a:bodyPr>
            <a:normAutofit/>
          </a:bodyPr>
          <a:lstStyle/>
          <a:p>
            <a:r>
              <a:rPr lang="es-ES" sz="1600" dirty="0" smtClean="0">
                <a:solidFill>
                  <a:schemeClr val="tx2">
                    <a:lumMod val="50000"/>
                    <a:lumOff val="50000"/>
                  </a:schemeClr>
                </a:solidFill>
              </a:rPr>
              <a:t>3.7 REFORESTACION </a:t>
            </a:r>
            <a:endParaRPr lang="es-ES" sz="1600" dirty="0">
              <a:solidFill>
                <a:schemeClr val="tx2">
                  <a:lumMod val="50000"/>
                  <a:lumOff val="50000"/>
                </a:schemeClr>
              </a:solidFill>
            </a:endParaRPr>
          </a:p>
        </p:txBody>
      </p:sp>
      <p:sp>
        <p:nvSpPr>
          <p:cNvPr id="3" name="Marcador de contenido 2"/>
          <p:cNvSpPr>
            <a:spLocks noGrp="1"/>
          </p:cNvSpPr>
          <p:nvPr>
            <p:ph idx="1"/>
          </p:nvPr>
        </p:nvSpPr>
        <p:spPr>
          <a:xfrm>
            <a:off x="773229" y="644894"/>
            <a:ext cx="6347714" cy="1220482"/>
          </a:xfrm>
        </p:spPr>
        <p:txBody>
          <a:bodyPr>
            <a:normAutofit fontScale="92500" lnSpcReduction="10000"/>
          </a:bodyPr>
          <a:lstStyle/>
          <a:p>
            <a:pPr marL="0" indent="0" algn="just">
              <a:buNone/>
            </a:pPr>
            <a:r>
              <a:rPr lang="es-ES" sz="1400" dirty="0" smtClean="0"/>
              <a:t>En esta ocasión no podía faltar la integración de la ciudadanía y el interés por la conservación de los espacios naturales, por ello se llevó a cabo, en colaboración con Andrómeda Red de Asociaciones Civiles, una reforestación como primer paso de varias fechas programadas para lograr plantar más de 2,000 árboles en distintas zonas del Parque de la Solidaridad, los árboles fueron de distintas especies y fueron donados .</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3455" y="2288406"/>
            <a:ext cx="3551721" cy="266379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841" y="4016951"/>
            <a:ext cx="1498382" cy="266379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92" y="1866513"/>
            <a:ext cx="1498382" cy="266379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Tree>
    <p:extLst>
      <p:ext uri="{BB962C8B-B14F-4D97-AF65-F5344CB8AC3E}">
        <p14:creationId xmlns:p14="http://schemas.microsoft.com/office/powerpoint/2010/main" val="174224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idx="1"/>
          </p:nvPr>
        </p:nvSpPr>
        <p:spPr>
          <a:xfrm>
            <a:off x="648101" y="408793"/>
            <a:ext cx="6347714" cy="457482"/>
          </a:xfrm>
        </p:spPr>
        <p:txBody>
          <a:bodyPr>
            <a:normAutofit/>
          </a:bodyPr>
          <a:lstStyle/>
          <a:p>
            <a:r>
              <a:rPr lang="es-ES" sz="1600" dirty="0" smtClean="0">
                <a:solidFill>
                  <a:schemeClr val="tx2">
                    <a:lumMod val="50000"/>
                    <a:lumOff val="50000"/>
                  </a:schemeClr>
                </a:solidFill>
              </a:rPr>
              <a:t>3.8 CARRERAS  </a:t>
            </a:r>
            <a:endParaRPr lang="es-ES" sz="1600" dirty="0">
              <a:solidFill>
                <a:schemeClr val="tx2">
                  <a:lumMod val="50000"/>
                  <a:lumOff val="50000"/>
                </a:schemeClr>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
        <p:nvSpPr>
          <p:cNvPr id="10" name="CuadroTexto 9"/>
          <p:cNvSpPr txBox="1"/>
          <p:nvPr/>
        </p:nvSpPr>
        <p:spPr>
          <a:xfrm>
            <a:off x="837398" y="866275"/>
            <a:ext cx="6158417" cy="954107"/>
          </a:xfrm>
          <a:prstGeom prst="rect">
            <a:avLst/>
          </a:prstGeom>
          <a:noFill/>
        </p:spPr>
        <p:txBody>
          <a:bodyPr wrap="square" rtlCol="0">
            <a:spAutoFit/>
          </a:bodyPr>
          <a:lstStyle/>
          <a:p>
            <a:pPr algn="just"/>
            <a:r>
              <a:rPr lang="es-ES" sz="1400" dirty="0" smtClean="0">
                <a:solidFill>
                  <a:schemeClr val="tx1">
                    <a:lumMod val="75000"/>
                    <a:lumOff val="25000"/>
                  </a:schemeClr>
                </a:solidFill>
              </a:rPr>
              <a:t>Dentro de los atractivos del Parque Solidaridad contamos con un circuito 5k, en el se han realizado varias carreras tanto de particulares como  organizadas por el Parque, logrando tener una integración familiar de cientos de personas de sana convivencia y deporte. </a:t>
            </a:r>
            <a:endParaRPr lang="es-ES" sz="1400" dirty="0">
              <a:solidFill>
                <a:schemeClr val="tx1">
                  <a:lumMod val="75000"/>
                  <a:lumOff val="25000"/>
                </a:schemeClr>
              </a:solidFill>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340" y="2590649"/>
            <a:ext cx="3047204" cy="2275880"/>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085" y="2590649"/>
            <a:ext cx="3047204" cy="2275880"/>
          </a:xfrm>
          <a:prstGeom prst="rect">
            <a:avLst/>
          </a:prstGeom>
        </p:spPr>
      </p:pic>
    </p:spTree>
    <p:extLst>
      <p:ext uri="{BB962C8B-B14F-4D97-AF65-F5344CB8AC3E}">
        <p14:creationId xmlns:p14="http://schemas.microsoft.com/office/powerpoint/2010/main" val="405543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S" sz="4000" dirty="0" smtClean="0">
                <a:solidFill>
                  <a:schemeClr val="tx2">
                    <a:lumMod val="50000"/>
                    <a:lumOff val="50000"/>
                  </a:schemeClr>
                </a:solidFill>
              </a:rPr>
              <a:t>AGRADECIENDO SU ATENCION </a:t>
            </a:r>
          </a:p>
          <a:p>
            <a:pPr marL="0" indent="0" algn="ctr">
              <a:buNone/>
            </a:pPr>
            <a:endParaRPr lang="es-ES" sz="4000" dirty="0">
              <a:solidFill>
                <a:schemeClr val="tx2">
                  <a:lumMod val="50000"/>
                  <a:lumOff val="50000"/>
                </a:schemeClr>
              </a:solidFill>
            </a:endParaRPr>
          </a:p>
          <a:p>
            <a:pPr marL="0" indent="0" algn="ctr">
              <a:buNone/>
            </a:pPr>
            <a:r>
              <a:rPr lang="es-ES" sz="4000" dirty="0" smtClean="0">
                <a:solidFill>
                  <a:schemeClr val="tx2">
                    <a:lumMod val="50000"/>
                    <a:lumOff val="50000"/>
                  </a:schemeClr>
                </a:solidFill>
              </a:rPr>
              <a:t>OCTUBRE 2019</a:t>
            </a:r>
            <a:endParaRPr lang="es-ES" sz="4000" dirty="0">
              <a:solidFill>
                <a:schemeClr val="tx2">
                  <a:lumMod val="50000"/>
                  <a:lumOff val="50000"/>
                </a:schemeClr>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Tree>
    <p:extLst>
      <p:ext uri="{BB962C8B-B14F-4D97-AF65-F5344CB8AC3E}">
        <p14:creationId xmlns:p14="http://schemas.microsoft.com/office/powerpoint/2010/main" val="8929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6225" y="678300"/>
            <a:ext cx="6347714" cy="2209280"/>
          </a:xfrm>
        </p:spPr>
        <p:txBody>
          <a:bodyPr/>
          <a:lstStyle/>
          <a:p>
            <a:pPr marL="0" indent="0">
              <a:buNone/>
            </a:pPr>
            <a:r>
              <a:rPr lang="es-ES" dirty="0" smtClean="0">
                <a:solidFill>
                  <a:srgbClr val="004C00"/>
                </a:solidFill>
              </a:rPr>
              <a:t>    PRÓLOGO</a:t>
            </a:r>
          </a:p>
          <a:p>
            <a:pPr marL="0" indent="0">
              <a:buNone/>
            </a:pPr>
            <a:endParaRPr lang="es-ES" dirty="0" smtClean="0"/>
          </a:p>
          <a:p>
            <a:pPr marL="0" indent="0" algn="just">
              <a:buNone/>
            </a:pPr>
            <a:r>
              <a:rPr lang="es-ES" sz="1400" dirty="0" smtClean="0"/>
              <a:t>En este tratado, podrán encontrar información  general refiriéndose  a la conservación de los Parques, si bien no es un tema oculto que ambos parques fueron recibidos en pésimas condiciones en cuanto a mantenimiento, se informa que a medida de lo posible las labores de conservación van aumentando y con ello se ha mejorado la imagen de ambos parques. </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5" y="57750"/>
            <a:ext cx="744906" cy="79386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057" y="2887580"/>
            <a:ext cx="2860508" cy="3814011"/>
          </a:xfrm>
          <a:prstGeom prst="rect">
            <a:avLst/>
          </a:prstGeom>
        </p:spPr>
      </p:pic>
    </p:spTree>
    <p:extLst>
      <p:ext uri="{BB962C8B-B14F-4D97-AF65-F5344CB8AC3E}">
        <p14:creationId xmlns:p14="http://schemas.microsoft.com/office/powerpoint/2010/main" val="412729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637" y="186922"/>
            <a:ext cx="6347713" cy="660400"/>
          </a:xfrm>
        </p:spPr>
        <p:txBody>
          <a:bodyPr>
            <a:normAutofit fontScale="90000"/>
          </a:bodyPr>
          <a:lstStyle/>
          <a:p>
            <a:pPr algn="ctr"/>
            <a:r>
              <a:rPr lang="es-ES" sz="2800" dirty="0" smtClean="0">
                <a:solidFill>
                  <a:srgbClr val="004C00"/>
                </a:solidFill>
              </a:rPr>
              <a:t> </a:t>
            </a:r>
            <a:r>
              <a:rPr lang="es-ES" sz="2000" dirty="0" smtClean="0">
                <a:solidFill>
                  <a:srgbClr val="004C00"/>
                </a:solidFill>
              </a:rPr>
              <a:t>1.-MANTENIMIENTO Y CONSERVACION DE LOS PARQUES.  </a:t>
            </a:r>
            <a:endParaRPr lang="es-ES" sz="2000" dirty="0">
              <a:solidFill>
                <a:srgbClr val="004C00"/>
              </a:solidFill>
            </a:endParaRPr>
          </a:p>
        </p:txBody>
      </p:sp>
      <p:sp>
        <p:nvSpPr>
          <p:cNvPr id="3" name="Marcador de contenido 2"/>
          <p:cNvSpPr>
            <a:spLocks noGrp="1"/>
          </p:cNvSpPr>
          <p:nvPr>
            <p:ph idx="1"/>
          </p:nvPr>
        </p:nvSpPr>
        <p:spPr>
          <a:xfrm>
            <a:off x="594218" y="616018"/>
            <a:ext cx="6347714" cy="1238610"/>
          </a:xfrm>
        </p:spPr>
        <p:txBody>
          <a:bodyPr>
            <a:normAutofit lnSpcReduction="10000"/>
          </a:bodyPr>
          <a:lstStyle/>
          <a:p>
            <a:pPr marL="0" indent="0" algn="just">
              <a:buNone/>
            </a:pPr>
            <a:r>
              <a:rPr lang="es-ES" sz="1400" dirty="0" smtClean="0"/>
              <a:t>   </a:t>
            </a:r>
            <a:r>
              <a:rPr lang="es-ES" sz="1600" dirty="0" smtClean="0">
                <a:solidFill>
                  <a:schemeClr val="tx2">
                    <a:lumMod val="50000"/>
                    <a:lumOff val="50000"/>
                  </a:schemeClr>
                </a:solidFill>
              </a:rPr>
              <a:t>1.1 ÁREAS VERDES </a:t>
            </a:r>
          </a:p>
          <a:p>
            <a:pPr marL="0" indent="0" algn="just">
              <a:buNone/>
            </a:pPr>
            <a:r>
              <a:rPr lang="es-ES" sz="1400" dirty="0" smtClean="0"/>
              <a:t>Una de las principales actividades del Organismo, es la conservación de las áreas verdes, es por ello que de enero a septiembre del año en curso, se a llevado una jornada de mantenimiento continuo equivalente a                                </a:t>
            </a:r>
            <a:r>
              <a:rPr lang="es-ES" sz="1400" b="1" dirty="0" smtClean="0"/>
              <a:t>850 hectáreas</a:t>
            </a:r>
            <a:r>
              <a:rPr lang="es-ES" sz="1400" dirty="0" smtClean="0"/>
              <a:t> podadas y recolectadas por personal de los  Parques. </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1222" y="4622826"/>
            <a:ext cx="2849279" cy="213695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7039" y="2426197"/>
            <a:ext cx="2863293" cy="2147470"/>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574" y="4642491"/>
            <a:ext cx="2859520" cy="2144640"/>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574" y="2429027"/>
            <a:ext cx="2859520" cy="2144640"/>
          </a:xfrm>
          <a:prstGeom prst="rect">
            <a:avLst/>
          </a:prstGeom>
        </p:spPr>
      </p:pic>
      <p:sp>
        <p:nvSpPr>
          <p:cNvPr id="10" name="CuadroTexto 9"/>
          <p:cNvSpPr txBox="1"/>
          <p:nvPr/>
        </p:nvSpPr>
        <p:spPr>
          <a:xfrm>
            <a:off x="764156" y="2021305"/>
            <a:ext cx="2790938" cy="307777"/>
          </a:xfrm>
          <a:prstGeom prst="rect">
            <a:avLst/>
          </a:prstGeom>
          <a:noFill/>
        </p:spPr>
        <p:txBody>
          <a:bodyPr wrap="square" rtlCol="0">
            <a:spAutoFit/>
          </a:bodyPr>
          <a:lstStyle/>
          <a:p>
            <a:r>
              <a:rPr lang="es-ES" sz="1400" dirty="0" smtClean="0">
                <a:solidFill>
                  <a:schemeClr val="tx2">
                    <a:lumMod val="50000"/>
                    <a:lumOff val="50000"/>
                  </a:schemeClr>
                </a:solidFill>
              </a:rPr>
              <a:t>PARQUE SOLIDARIDAD </a:t>
            </a:r>
            <a:endParaRPr lang="es-ES" sz="1400" dirty="0">
              <a:solidFill>
                <a:schemeClr val="tx2">
                  <a:lumMod val="50000"/>
                  <a:lumOff val="50000"/>
                </a:schemeClr>
              </a:solidFill>
            </a:endParaRPr>
          </a:p>
        </p:txBody>
      </p:sp>
    </p:spTree>
    <p:extLst>
      <p:ext uri="{BB962C8B-B14F-4D97-AF65-F5344CB8AC3E}">
        <p14:creationId xmlns:p14="http://schemas.microsoft.com/office/powerpoint/2010/main" val="239308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1612" y="157741"/>
            <a:ext cx="6347713" cy="458804"/>
          </a:xfrm>
        </p:spPr>
        <p:txBody>
          <a:bodyPr>
            <a:noAutofit/>
          </a:bodyPr>
          <a:lstStyle/>
          <a:p>
            <a:r>
              <a:rPr lang="es-ES" sz="1400" dirty="0" smtClean="0">
                <a:solidFill>
                  <a:schemeClr val="tx2">
                    <a:lumMod val="50000"/>
                    <a:lumOff val="50000"/>
                  </a:schemeClr>
                </a:solidFill>
              </a:rPr>
              <a:t>PARQUE MONTENEGRO </a:t>
            </a:r>
            <a:endParaRPr lang="es-ES" sz="1400" dirty="0">
              <a:solidFill>
                <a:schemeClr val="tx2">
                  <a:lumMod val="50000"/>
                  <a:lumOff val="50000"/>
                </a:schemeClr>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1955" y="3727387"/>
            <a:ext cx="2301433" cy="306857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151" y="3727387"/>
            <a:ext cx="2306650" cy="307553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955" y="635269"/>
            <a:ext cx="2301433" cy="3068577"/>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5152" y="628315"/>
            <a:ext cx="2306648" cy="3075531"/>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0" y="28875"/>
            <a:ext cx="744906" cy="793867"/>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spTree>
    <p:extLst>
      <p:ext uri="{BB962C8B-B14F-4D97-AF65-F5344CB8AC3E}">
        <p14:creationId xmlns:p14="http://schemas.microsoft.com/office/powerpoint/2010/main" val="114829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281" y="359340"/>
            <a:ext cx="6347713" cy="1320800"/>
          </a:xfrm>
        </p:spPr>
        <p:txBody>
          <a:bodyPr>
            <a:normAutofit/>
          </a:bodyPr>
          <a:lstStyle/>
          <a:p>
            <a:r>
              <a:rPr lang="es-ES" sz="1600" dirty="0" smtClean="0">
                <a:solidFill>
                  <a:schemeClr val="tx2">
                    <a:lumMod val="50000"/>
                    <a:lumOff val="50000"/>
                  </a:schemeClr>
                </a:solidFill>
              </a:rPr>
              <a:t>1.2 MANTENIMIENTO  DE  INSTALACIONES  </a:t>
            </a:r>
            <a:endParaRPr lang="es-ES" sz="1600" dirty="0">
              <a:solidFill>
                <a:schemeClr val="tx2">
                  <a:lumMod val="50000"/>
                  <a:lumOff val="50000"/>
                </a:schemeClr>
              </a:solidFill>
            </a:endParaRPr>
          </a:p>
        </p:txBody>
      </p:sp>
      <p:sp>
        <p:nvSpPr>
          <p:cNvPr id="3" name="Marcador de contenido 2"/>
          <p:cNvSpPr>
            <a:spLocks noGrp="1"/>
          </p:cNvSpPr>
          <p:nvPr>
            <p:ph idx="1"/>
          </p:nvPr>
        </p:nvSpPr>
        <p:spPr>
          <a:xfrm>
            <a:off x="484471" y="822681"/>
            <a:ext cx="6347714" cy="1001843"/>
          </a:xfrm>
        </p:spPr>
        <p:txBody>
          <a:bodyPr>
            <a:noAutofit/>
          </a:bodyPr>
          <a:lstStyle/>
          <a:p>
            <a:pPr marL="0" indent="0" algn="just">
              <a:buNone/>
            </a:pPr>
            <a:r>
              <a:rPr lang="es-ES" sz="1400" dirty="0" smtClean="0"/>
              <a:t>Como parte de la conservación del ambos Parques, se han realizado reparaciones básicas y de forma emergente a las instalaciones que lo han requerido, tales como lo son juegos, módulos de baños, cercas perimetrales, áreas comunes, corredores, entre otros,  con ello aseguramos que los usuarios tengan una estadía  de calidad.  Sin embargo aun se tiene un largo camino por recorrer. </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4" y="38500"/>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74" y="2200338"/>
            <a:ext cx="2934384" cy="2200788"/>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174" y="4526702"/>
            <a:ext cx="2934384" cy="2200788"/>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9261" y="4526701"/>
            <a:ext cx="3072924" cy="2201357"/>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9261" y="2200338"/>
            <a:ext cx="3072924" cy="2200788"/>
          </a:xfrm>
          <a:prstGeom prst="rect">
            <a:avLst/>
          </a:prstGeom>
        </p:spPr>
      </p:pic>
    </p:spTree>
    <p:extLst>
      <p:ext uri="{BB962C8B-B14F-4D97-AF65-F5344CB8AC3E}">
        <p14:creationId xmlns:p14="http://schemas.microsoft.com/office/powerpoint/2010/main" val="230315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4" y="38500"/>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550" y="3650977"/>
            <a:ext cx="3942354" cy="2956766"/>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338" y="414500"/>
            <a:ext cx="3942354" cy="2956766"/>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8117" y="3650977"/>
            <a:ext cx="2217575" cy="2956767"/>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1550" y="414499"/>
            <a:ext cx="2217575" cy="2956767"/>
          </a:xfrm>
          <a:prstGeom prst="rect">
            <a:avLst/>
          </a:prstGeom>
        </p:spPr>
      </p:pic>
    </p:spTree>
    <p:extLst>
      <p:ext uri="{BB962C8B-B14F-4D97-AF65-F5344CB8AC3E}">
        <p14:creationId xmlns:p14="http://schemas.microsoft.com/office/powerpoint/2010/main" val="376300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9483" y="340092"/>
            <a:ext cx="6347713" cy="511277"/>
          </a:xfrm>
        </p:spPr>
        <p:txBody>
          <a:bodyPr>
            <a:noAutofit/>
          </a:bodyPr>
          <a:lstStyle/>
          <a:p>
            <a:r>
              <a:rPr lang="es-ES" sz="1600" dirty="0" smtClean="0">
                <a:solidFill>
                  <a:schemeClr val="tx2">
                    <a:lumMod val="50000"/>
                    <a:lumOff val="50000"/>
                  </a:schemeClr>
                </a:solidFill>
              </a:rPr>
              <a:t>1.3</a:t>
            </a:r>
            <a:r>
              <a:rPr lang="es-ES" sz="2800" dirty="0" smtClean="0">
                <a:solidFill>
                  <a:schemeClr val="tx2">
                    <a:lumMod val="50000"/>
                    <a:lumOff val="50000"/>
                  </a:schemeClr>
                </a:solidFill>
              </a:rPr>
              <a:t> </a:t>
            </a:r>
            <a:r>
              <a:rPr lang="es-ES" sz="1600" dirty="0" smtClean="0">
                <a:solidFill>
                  <a:schemeClr val="tx2">
                    <a:lumMod val="50000"/>
                    <a:lumOff val="50000"/>
                  </a:schemeClr>
                </a:solidFill>
              </a:rPr>
              <a:t>MANTENIMIENTO DE  CAMPOS DE FUTBOL  </a:t>
            </a:r>
            <a:endParaRPr lang="es-ES" sz="2800" dirty="0">
              <a:solidFill>
                <a:schemeClr val="tx2">
                  <a:lumMod val="50000"/>
                  <a:lumOff val="50000"/>
                </a:schemeClr>
              </a:solidFill>
            </a:endParaRPr>
          </a:p>
        </p:txBody>
      </p:sp>
      <p:sp>
        <p:nvSpPr>
          <p:cNvPr id="3" name="Marcador de contenido 2"/>
          <p:cNvSpPr>
            <a:spLocks noGrp="1"/>
          </p:cNvSpPr>
          <p:nvPr>
            <p:ph idx="1"/>
          </p:nvPr>
        </p:nvSpPr>
        <p:spPr>
          <a:xfrm>
            <a:off x="609599" y="1120877"/>
            <a:ext cx="6347714" cy="934065"/>
          </a:xfrm>
        </p:spPr>
        <p:txBody>
          <a:bodyPr>
            <a:normAutofit lnSpcReduction="10000"/>
          </a:bodyPr>
          <a:lstStyle/>
          <a:p>
            <a:pPr marL="0" indent="0" algn="just">
              <a:buNone/>
            </a:pPr>
            <a:r>
              <a:rPr lang="es-ES" sz="1400" dirty="0" smtClean="0"/>
              <a:t>Una de las principales atracciones del Parque  Solidaridad son sus campos de futbol, por tal motivo la rehabilitación de los mismos fue indispensable, se realizó el cambio </a:t>
            </a:r>
            <a:r>
              <a:rPr lang="es-ES" sz="1400" b="1" dirty="0" smtClean="0"/>
              <a:t>de 3,000 mts</a:t>
            </a:r>
            <a:r>
              <a:rPr lang="es-ES" sz="1400" dirty="0" smtClean="0"/>
              <a:t> de pasto, se abonaron y regaron, el trabajo total se realizó en la cancha del estadio y en 2  campos empastados.  </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4" y="38500"/>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037" y="4544958"/>
            <a:ext cx="2994039" cy="224552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8037" y="2222086"/>
            <a:ext cx="2994039" cy="2245529"/>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98" y="4528287"/>
            <a:ext cx="2994039" cy="2245529"/>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 y="2210941"/>
            <a:ext cx="2994039" cy="2245529"/>
          </a:xfrm>
          <a:prstGeom prst="rect">
            <a:avLst/>
          </a:prstGeom>
        </p:spPr>
      </p:pic>
    </p:spTree>
    <p:extLst>
      <p:ext uri="{BB962C8B-B14F-4D97-AF65-F5344CB8AC3E}">
        <p14:creationId xmlns:p14="http://schemas.microsoft.com/office/powerpoint/2010/main" val="77092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0232" y="368969"/>
            <a:ext cx="6347713" cy="343301"/>
          </a:xfrm>
        </p:spPr>
        <p:txBody>
          <a:bodyPr>
            <a:normAutofit/>
          </a:bodyPr>
          <a:lstStyle/>
          <a:p>
            <a:r>
              <a:rPr lang="es-ES" sz="1600" dirty="0" smtClean="0">
                <a:solidFill>
                  <a:schemeClr val="tx2">
                    <a:lumMod val="50000"/>
                    <a:lumOff val="50000"/>
                  </a:schemeClr>
                </a:solidFill>
              </a:rPr>
              <a:t>1.4 DESAZOLVE ARROYO OSORIO </a:t>
            </a:r>
            <a:endParaRPr lang="es-ES" sz="1600" dirty="0">
              <a:solidFill>
                <a:schemeClr val="tx2">
                  <a:lumMod val="50000"/>
                  <a:lumOff val="50000"/>
                </a:schemeClr>
              </a:solidFill>
            </a:endParaRPr>
          </a:p>
        </p:txBody>
      </p:sp>
      <p:sp>
        <p:nvSpPr>
          <p:cNvPr id="3" name="Marcador de contenido 2"/>
          <p:cNvSpPr>
            <a:spLocks noGrp="1"/>
          </p:cNvSpPr>
          <p:nvPr>
            <p:ph idx="1"/>
          </p:nvPr>
        </p:nvSpPr>
        <p:spPr>
          <a:xfrm>
            <a:off x="551847" y="813054"/>
            <a:ext cx="6347714" cy="1468134"/>
          </a:xfrm>
        </p:spPr>
        <p:txBody>
          <a:bodyPr>
            <a:normAutofit fontScale="92500" lnSpcReduction="20000"/>
          </a:bodyPr>
          <a:lstStyle/>
          <a:p>
            <a:pPr algn="just"/>
            <a:r>
              <a:rPr lang="es-ES" sz="1400" dirty="0" smtClean="0"/>
              <a:t>Como forma de prevención al temporal de lluvias se llevo a cabo una jornada de desazolve del Arroyo Osorio en el interior del Parque de la Solidaridad.   Para la realización de estas labores fue necesaria la contratación de maquinaria especial, con lo cual se logró retirar una significante cantidad de basura y lodo, el objetivo principal de dicha actividad fue la prevención del desbordamiento del canal, así como la reducción de agua estancada evitando criaderos de mosquitos y con ello prevenir enfermedades a las cuales están expuestos los usuarios.</a:t>
            </a:r>
            <a:endParaRPr lang="es-ES"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4" y="38500"/>
            <a:ext cx="744906" cy="79386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231" y="6161305"/>
            <a:ext cx="643386" cy="606967"/>
          </a:xfrm>
          <a:prstGeom prst="rect">
            <a:avLst/>
          </a:prstGeom>
        </p:spPr>
      </p:pic>
      <p:pic>
        <p:nvPicPr>
          <p:cNvPr id="6" name="Picture 3" descr="C:\Users\JAVIER\Pictures\FOTOS Parques\recomendacion DHJ\IMG-20190322-WA00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7" y="2381972"/>
            <a:ext cx="32861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JAVIER\Pictures\FOTOS Parques\recomendacion DHJ\IMG-20190322-WA00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832427" y="2381972"/>
            <a:ext cx="3230563" cy="2052638"/>
          </a:xfrm>
          <a:prstGeom prst="rect">
            <a:avLst/>
          </a:prstGeom>
          <a:noFill/>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2426" y="4554443"/>
            <a:ext cx="3230563" cy="2169900"/>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116" y="4554443"/>
            <a:ext cx="3286125" cy="2169900"/>
          </a:xfrm>
          <a:prstGeom prst="rect">
            <a:avLst/>
          </a:prstGeom>
        </p:spPr>
      </p:pic>
    </p:spTree>
    <p:extLst>
      <p:ext uri="{BB962C8B-B14F-4D97-AF65-F5344CB8AC3E}">
        <p14:creationId xmlns:p14="http://schemas.microsoft.com/office/powerpoint/2010/main" val="431675848"/>
      </p:ext>
    </p:extLst>
  </p:cSld>
  <p:clrMapOvr>
    <a:masterClrMapping/>
  </p:clrMapOvr>
</p:sld>
</file>

<file path=ppt/theme/theme1.xml><?xml version="1.0" encoding="utf-8"?>
<a:theme xmlns:a="http://schemas.openxmlformats.org/drawingml/2006/main" name="Facet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717</TotalTime>
  <Words>1403</Words>
  <Application>Microsoft Office PowerPoint</Application>
  <PresentationFormat>Presentación en pantalla (4:3)</PresentationFormat>
  <Paragraphs>72</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Trebuchet MS</vt:lpstr>
      <vt:lpstr>Wingdings 3</vt:lpstr>
      <vt:lpstr>Faceta</vt:lpstr>
      <vt:lpstr>Presentación de PowerPoint</vt:lpstr>
      <vt:lpstr>Presentación de PowerPoint</vt:lpstr>
      <vt:lpstr>Presentación de PowerPoint</vt:lpstr>
      <vt:lpstr> 1.-MANTENIMIENTO Y CONSERVACION DE LOS PARQUES.  </vt:lpstr>
      <vt:lpstr>PARQUE MONTENEGRO </vt:lpstr>
      <vt:lpstr>1.2 MANTENIMIENTO  DE  INSTALACIONES  </vt:lpstr>
      <vt:lpstr>Presentación de PowerPoint</vt:lpstr>
      <vt:lpstr>1.3 MANTENIMIENTO DE  CAMPOS DE FUTBOL  </vt:lpstr>
      <vt:lpstr>1.4 DESAZOLVE ARROYO OSORIO </vt:lpstr>
      <vt:lpstr> 1.5 SERVICIOS EXTERNOS </vt:lpstr>
      <vt:lpstr> 2.-HERRAMIENTAS DE TRABAJO </vt:lpstr>
      <vt:lpstr> 2.2 MANTENIMIENTO  DE VEHÍCULOS</vt:lpstr>
      <vt:lpstr>Presentación de PowerPoint</vt:lpstr>
      <vt:lpstr>Presentación de PowerPoint</vt:lpstr>
      <vt:lpstr>Presentación de PowerPoint</vt:lpstr>
      <vt:lpstr>3.2 LIGA PREMIER </vt:lpstr>
      <vt:lpstr>Presentación de PowerPoint</vt:lpstr>
      <vt:lpstr>3.4 CELEBRACIÓN DIA DEL NIÑO </vt:lpstr>
      <vt:lpstr>3.5 CURSOS DE VERANO </vt:lpstr>
      <vt:lpstr>Presentación de PowerPoint</vt:lpstr>
      <vt:lpstr>3.7 REFORESTACION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RECEPCION</dc:creator>
  <cp:lastModifiedBy>RECEPCION</cp:lastModifiedBy>
  <cp:revision>70</cp:revision>
  <dcterms:created xsi:type="dcterms:W3CDTF">2019-10-21T16:34:30Z</dcterms:created>
  <dcterms:modified xsi:type="dcterms:W3CDTF">2019-10-24T18:11:28Z</dcterms:modified>
</cp:coreProperties>
</file>